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9" roundtripDataSignature="AMtx7mjYhxPs4W98QWlDO6vB54rzJmj+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customschemas.google.com/relationships/presentationmetadata" Target="metadata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:notes"/>
          <p:cNvSpPr/>
          <p:nvPr>
            <p:ph idx="2" type="sldImg"/>
          </p:nvPr>
        </p:nvSpPr>
        <p:spPr>
          <a:xfrm>
            <a:off x="454025" y="687388"/>
            <a:ext cx="6030913" cy="33924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6" name="Google Shape;276;p33:notes"/>
          <p:cNvSpPr txBox="1"/>
          <p:nvPr>
            <p:ph idx="1" type="body"/>
          </p:nvPr>
        </p:nvSpPr>
        <p:spPr>
          <a:xfrm>
            <a:off x="923925" y="4313238"/>
            <a:ext cx="5091113" cy="408463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Mögliche Topologien für Neuronale Netze: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- vollständig vernetzt: Selbstassoziative Netze (Hopfield)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- feedforward: vielparametrisierter Approximator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- recurrent: zur Modellierung zeitveränderlicher Signale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Für die Approximation zeitkonstanter Signale werden meist vorwärtsgerichtete Neuronale Netze eingesetzt. Darauf beschränken wir uns auch im weiteren...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8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8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8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7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7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8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8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8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8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8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8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8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8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jp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187116" y="87647"/>
            <a:ext cx="9144000" cy="10096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6000"/>
              <a:buFont typeface="Calibri"/>
              <a:buNone/>
            </a:pPr>
            <a:r>
              <a:rPr b="1" lang="en-IN">
                <a:solidFill>
                  <a:srgbClr val="000099"/>
                </a:solidFill>
              </a:rPr>
              <a:t>Artificial Neural Networks</a:t>
            </a:r>
            <a:endParaRPr b="1">
              <a:solidFill>
                <a:srgbClr val="385623"/>
              </a:solidFill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3966513" y="2550833"/>
            <a:ext cx="4143404" cy="2232248"/>
          </a:xfrm>
          <a:prstGeom prst="verticalScroll">
            <a:avLst>
              <a:gd fmla="val 12500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671515" y="1343602"/>
            <a:ext cx="2808312" cy="646331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B. Tech III Year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CS 601 PC   </a:t>
            </a:r>
            <a:endParaRPr b="1" i="0" sz="1800" u="none" cap="none" strike="noStrik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9237" y="2943184"/>
            <a:ext cx="1781175" cy="589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34" y="245660"/>
            <a:ext cx="10577015" cy="6005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421" y="232012"/>
            <a:ext cx="11655188" cy="6625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80531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7481" y="559558"/>
            <a:ext cx="10126638" cy="5882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2137"/>
            <a:ext cx="12192000" cy="6291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396" y="-1"/>
            <a:ext cx="8580604" cy="6455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638550" cy="6291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586" y="232012"/>
            <a:ext cx="8085730" cy="6237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4400" y="327829"/>
            <a:ext cx="3657600" cy="5786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693" y="380930"/>
            <a:ext cx="10855301" cy="647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326" y="751410"/>
            <a:ext cx="10785498" cy="5499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Related image" id="193" name="Google Shape;193;p19"/>
          <p:cNvSpPr/>
          <p:nvPr/>
        </p:nvSpPr>
        <p:spPr>
          <a:xfrm>
            <a:off x="207433" y="-144463"/>
            <a:ext cx="4064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lated image" id="194" name="Google Shape;194;p19"/>
          <p:cNvPicPr preferRelativeResize="0"/>
          <p:nvPr/>
        </p:nvPicPr>
        <p:blipFill rotWithShape="1">
          <a:blip r:embed="rId3">
            <a:alphaModFix/>
          </a:blip>
          <a:srcRect b="12333" l="28521" r="0" t="0"/>
          <a:stretch/>
        </p:blipFill>
        <p:spPr>
          <a:xfrm>
            <a:off x="257760" y="1460310"/>
            <a:ext cx="11329259" cy="472618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/>
          <p:nvPr/>
        </p:nvSpPr>
        <p:spPr>
          <a:xfrm>
            <a:off x="623392" y="692697"/>
            <a:ext cx="2784309" cy="584775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4.4 Perceptron </a:t>
            </a:r>
            <a:endParaRPr b="1" sz="32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136" y="414528"/>
            <a:ext cx="10192512" cy="510844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2336272" y="648060"/>
            <a:ext cx="1833392" cy="369332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 u="none" cap="none" strike="noStrike">
                <a:solidFill>
                  <a:srgbClr val="06025E"/>
                </a:solidFill>
                <a:latin typeface="Calibri"/>
                <a:ea typeface="Calibri"/>
                <a:cs typeface="Calibri"/>
                <a:sym typeface="Calibri"/>
              </a:rPr>
              <a:t>Chapters :  4 – 5</a:t>
            </a:r>
            <a:endParaRPr b="1" sz="1800">
              <a:solidFill>
                <a:srgbClr val="0602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0479202" y="1121986"/>
            <a:ext cx="371678" cy="1754326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06025E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602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06025E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602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06025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06025E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endParaRPr b="1" sz="1800">
              <a:solidFill>
                <a:srgbClr val="0602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0534066" y="3524450"/>
            <a:ext cx="371678" cy="120032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06025E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06025E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06025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06025E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endParaRPr b="1" sz="1800">
              <a:solidFill>
                <a:srgbClr val="0602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473742" y="1183958"/>
            <a:ext cx="500034" cy="1571636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A8D08C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400">
                <a:solidFill>
                  <a:srgbClr val="06025E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400">
                <a:solidFill>
                  <a:srgbClr val="06025E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400">
                <a:solidFill>
                  <a:srgbClr val="06025E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400">
                <a:solidFill>
                  <a:srgbClr val="06025E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b="1" sz="1400">
              <a:solidFill>
                <a:srgbClr val="0602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142" y="272956"/>
            <a:ext cx="10224021" cy="6127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307" y="0"/>
            <a:ext cx="116688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308" y="1"/>
            <a:ext cx="1139588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166883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4"/>
          <p:cNvSpPr txBox="1"/>
          <p:nvPr/>
        </p:nvSpPr>
        <p:spPr>
          <a:xfrm>
            <a:off x="1883392" y="436728"/>
            <a:ext cx="1255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4.4.1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501" y="614149"/>
            <a:ext cx="10672550" cy="5868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194" y="0"/>
            <a:ext cx="112866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/>
          <p:nvPr/>
        </p:nvSpPr>
        <p:spPr>
          <a:xfrm>
            <a:off x="2764716" y="351009"/>
            <a:ext cx="657552" cy="36933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4.4.2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/>
          <p:nvPr/>
        </p:nvSpPr>
        <p:spPr>
          <a:xfrm>
            <a:off x="239349" y="1"/>
            <a:ext cx="11952651" cy="6494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Limitations of the perceptron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 the perceptron classified the instances  of  AND/OR/NOT  well, the model has limitations.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models like the perceptron with a Heaviside activation function are not </a:t>
            </a: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universal function approximators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they cannot represent some functions.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Specifically, linear models can only learn to approximate the functions for </a:t>
            </a: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linearly separable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datasets.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linear classifiers that we have examined find a hyperplane that separates the positive classes from the negative classes;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no hyperplane exists that can separate the classes, the problem is not linearly separable.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courses.cs.washington.edu/courses/cse415/04wi/slides/Neural/img010.GIF" id="249" name="Google Shape;249;p29"/>
          <p:cNvPicPr preferRelativeResize="0"/>
          <p:nvPr/>
        </p:nvPicPr>
        <p:blipFill rotWithShape="1">
          <a:blip r:embed="rId3">
            <a:alphaModFix/>
          </a:blip>
          <a:srcRect b="10709" l="0" r="0" t="0"/>
          <a:stretch/>
        </p:blipFill>
        <p:spPr>
          <a:xfrm>
            <a:off x="0" y="1"/>
            <a:ext cx="12192000" cy="597866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263858" y="221609"/>
            <a:ext cx="11596046" cy="6124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Artificial neural networks (ANNs) provide a general, practical method for learning  :</a:t>
            </a:r>
            <a:endParaRPr/>
          </a:p>
          <a:p>
            <a:pPr indent="-177800" lvl="3" marL="13716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Calibri"/>
              <a:buChar char="—"/>
            </a:pPr>
            <a:r>
              <a:rPr b="1" i="0" lang="en-IN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real-valued,</a:t>
            </a:r>
            <a:r>
              <a:rPr b="1" i="0" lang="en-I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177800" lvl="3" marL="1371600" marR="0" rtl="0" algn="l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800"/>
              <a:buFont typeface="Calibri"/>
              <a:buChar char="—"/>
            </a:pPr>
            <a:r>
              <a:rPr b="1" i="0" lang="en-IN" sz="2800" u="none" cap="none" strike="noStrike">
                <a:solidFill>
                  <a:srgbClr val="525252"/>
                </a:solidFill>
                <a:latin typeface="Calibri"/>
                <a:ea typeface="Calibri"/>
                <a:cs typeface="Calibri"/>
                <a:sym typeface="Calibri"/>
              </a:rPr>
              <a:t>discrete-valued</a:t>
            </a:r>
            <a:r>
              <a:rPr b="1" i="0" lang="en-I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 and </a:t>
            </a:r>
            <a:endParaRPr/>
          </a:p>
          <a:p>
            <a:pPr indent="-177800" lvl="3" marL="1371600" marR="0" rtl="0" algn="l"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2800"/>
              <a:buFont typeface="Calibri"/>
              <a:buChar char="—"/>
            </a:pPr>
            <a:r>
              <a:rPr b="1" i="0" lang="en-IN" sz="2800" u="none" cap="none" strike="noStrike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vector-valued</a:t>
            </a:r>
            <a:r>
              <a:rPr b="1" i="0" lang="en-I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I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functions from examples.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  such as Back Propagation and Gradient Descent to tune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parameters to best   fit a training set of input-output pairs.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 learning is robust to errors in the training  data and has been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successfully applied to problems such as :</a:t>
            </a:r>
            <a:endParaRPr/>
          </a:p>
          <a:p>
            <a:pPr indent="-177800" lvl="8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—"/>
            </a:pPr>
            <a:r>
              <a:rPr b="0" i="0" lang="en-I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interpreting visual scenes,</a:t>
            </a:r>
            <a:endParaRPr/>
          </a:p>
          <a:p>
            <a:pPr indent="-177800" lvl="8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—"/>
            </a:pPr>
            <a:r>
              <a:rPr b="0" i="0" lang="en-I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speech recognition, and </a:t>
            </a:r>
            <a:endParaRPr/>
          </a:p>
          <a:p>
            <a:pPr indent="-177800" lvl="8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—"/>
            </a:pPr>
            <a:r>
              <a:rPr b="0" i="0" lang="en-I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robot control strategies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56" name="Google Shape;256;p30"/>
          <p:cNvSpPr txBox="1"/>
          <p:nvPr/>
        </p:nvSpPr>
        <p:spPr>
          <a:xfrm>
            <a:off x="143339" y="116633"/>
            <a:ext cx="10849205" cy="646331"/>
          </a:xfrm>
          <a:prstGeom prst="rect">
            <a:avLst/>
          </a:prstGeom>
          <a:gradFill>
            <a:gsLst>
              <a:gs pos="0">
                <a:srgbClr val="C9C9C9"/>
              </a:gs>
              <a:gs pos="48000">
                <a:srgbClr val="73B148"/>
              </a:gs>
              <a:gs pos="100000">
                <a:srgbClr val="A8D08C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FEED FORWARD NEURAL NETWORK</a:t>
            </a:r>
            <a:endParaRPr b="1" sz="3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719403" y="1124745"/>
            <a:ext cx="1065718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different classes of Artificial Neural Network ( ANN)  and each one is linked with its learning algorithm for training: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Layer Feed Forward network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single layer feedforward neural network" id="258" name="Google Shape;25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425" y="2448184"/>
            <a:ext cx="10670975" cy="4149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335360" y="54868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Multi-Layer Feed Forward Network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lated image" id="265" name="Google Shape;26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361" y="1772817"/>
            <a:ext cx="11616399" cy="4139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71" name="Google Shape;271;p32"/>
          <p:cNvSpPr/>
          <p:nvPr/>
        </p:nvSpPr>
        <p:spPr>
          <a:xfrm>
            <a:off x="335361" y="404664"/>
            <a:ext cx="2239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Recurrent Network</a:t>
            </a:r>
            <a:endParaRPr/>
          </a:p>
        </p:txBody>
      </p:sp>
      <p:pic>
        <p:nvPicPr>
          <p:cNvPr descr="Image result for recurrent feedforward neural network" id="272" name="Google Shape;27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856" y="1268760"/>
            <a:ext cx="5266795" cy="4608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Classes\CSE 599\Spring99\Slides\Week6\Figures\elmannew.gif" id="273" name="Google Shape;27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28800"/>
            <a:ext cx="6096000" cy="4536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type="title"/>
          </p:nvPr>
        </p:nvSpPr>
        <p:spPr>
          <a:xfrm>
            <a:off x="914400" y="609600"/>
            <a:ext cx="1076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Topologies of Neural Networks</a:t>
            </a:r>
            <a:endParaRPr/>
          </a:p>
        </p:txBody>
      </p:sp>
      <p:grpSp>
        <p:nvGrpSpPr>
          <p:cNvPr id="279" name="Google Shape;279;p33"/>
          <p:cNvGrpSpPr/>
          <p:nvPr/>
        </p:nvGrpSpPr>
        <p:grpSpPr>
          <a:xfrm>
            <a:off x="914400" y="2133600"/>
            <a:ext cx="2438400" cy="3040063"/>
            <a:chOff x="432" y="1344"/>
            <a:chExt cx="1152" cy="1915"/>
          </a:xfrm>
        </p:grpSpPr>
        <p:cxnSp>
          <p:nvCxnSpPr>
            <p:cNvPr id="280" name="Google Shape;280;p33"/>
            <p:cNvCxnSpPr/>
            <p:nvPr/>
          </p:nvCxnSpPr>
          <p:spPr>
            <a:xfrm>
              <a:off x="528" y="1776"/>
              <a:ext cx="48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1" name="Google Shape;281;p33"/>
            <p:cNvCxnSpPr/>
            <p:nvPr/>
          </p:nvCxnSpPr>
          <p:spPr>
            <a:xfrm>
              <a:off x="576" y="2208"/>
              <a:ext cx="432" cy="144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2" name="Google Shape;282;p33"/>
            <p:cNvCxnSpPr/>
            <p:nvPr/>
          </p:nvCxnSpPr>
          <p:spPr>
            <a:xfrm flipH="1" rot="10800000">
              <a:off x="1008" y="2160"/>
              <a:ext cx="384" cy="19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3" name="Google Shape;283;p33"/>
            <p:cNvCxnSpPr/>
            <p:nvPr/>
          </p:nvCxnSpPr>
          <p:spPr>
            <a:xfrm flipH="1" rot="10800000">
              <a:off x="1392" y="1728"/>
              <a:ext cx="96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4" name="Google Shape;284;p33"/>
            <p:cNvCxnSpPr/>
            <p:nvPr/>
          </p:nvCxnSpPr>
          <p:spPr>
            <a:xfrm rot="10800000">
              <a:off x="1200" y="1536"/>
              <a:ext cx="288" cy="19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5" name="Google Shape;285;p33"/>
            <p:cNvCxnSpPr/>
            <p:nvPr/>
          </p:nvCxnSpPr>
          <p:spPr>
            <a:xfrm rot="10800000">
              <a:off x="816" y="1440"/>
              <a:ext cx="384" cy="96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6" name="Google Shape;286;p33"/>
            <p:cNvCxnSpPr/>
            <p:nvPr/>
          </p:nvCxnSpPr>
          <p:spPr>
            <a:xfrm flipH="1">
              <a:off x="528" y="1440"/>
              <a:ext cx="288" cy="336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7" name="Google Shape;287;p33"/>
            <p:cNvCxnSpPr/>
            <p:nvPr/>
          </p:nvCxnSpPr>
          <p:spPr>
            <a:xfrm flipH="1" rot="10800000">
              <a:off x="528" y="1536"/>
              <a:ext cx="672" cy="24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8" name="Google Shape;288;p33"/>
            <p:cNvCxnSpPr/>
            <p:nvPr/>
          </p:nvCxnSpPr>
          <p:spPr>
            <a:xfrm>
              <a:off x="1200" y="1536"/>
              <a:ext cx="192" cy="624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9" name="Google Shape;289;p33"/>
            <p:cNvCxnSpPr/>
            <p:nvPr/>
          </p:nvCxnSpPr>
          <p:spPr>
            <a:xfrm flipH="1">
              <a:off x="576" y="2160"/>
              <a:ext cx="816" cy="48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0" name="Google Shape;290;p33"/>
            <p:cNvCxnSpPr/>
            <p:nvPr/>
          </p:nvCxnSpPr>
          <p:spPr>
            <a:xfrm flipH="1" rot="10800000">
              <a:off x="576" y="1440"/>
              <a:ext cx="240" cy="768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1" name="Google Shape;291;p33"/>
            <p:cNvCxnSpPr/>
            <p:nvPr/>
          </p:nvCxnSpPr>
          <p:spPr>
            <a:xfrm>
              <a:off x="816" y="1440"/>
              <a:ext cx="672" cy="288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2" name="Google Shape;292;p33"/>
            <p:cNvCxnSpPr/>
            <p:nvPr/>
          </p:nvCxnSpPr>
          <p:spPr>
            <a:xfrm flipH="1">
              <a:off x="1008" y="1728"/>
              <a:ext cx="480" cy="624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3" name="Google Shape;293;p33"/>
            <p:cNvCxnSpPr/>
            <p:nvPr/>
          </p:nvCxnSpPr>
          <p:spPr>
            <a:xfrm rot="10800000">
              <a:off x="528" y="1776"/>
              <a:ext cx="480" cy="576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4" name="Google Shape;294;p33"/>
            <p:cNvCxnSpPr/>
            <p:nvPr/>
          </p:nvCxnSpPr>
          <p:spPr>
            <a:xfrm>
              <a:off x="816" y="1440"/>
              <a:ext cx="576" cy="72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5" name="Google Shape;295;p33"/>
            <p:cNvCxnSpPr/>
            <p:nvPr/>
          </p:nvCxnSpPr>
          <p:spPr>
            <a:xfrm rot="10800000">
              <a:off x="528" y="1776"/>
              <a:ext cx="864" cy="384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6" name="Google Shape;296;p33"/>
            <p:cNvCxnSpPr/>
            <p:nvPr/>
          </p:nvCxnSpPr>
          <p:spPr>
            <a:xfrm flipH="1" rot="10800000">
              <a:off x="576" y="1536"/>
              <a:ext cx="624" cy="67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7" name="Google Shape;297;p33"/>
            <p:cNvCxnSpPr/>
            <p:nvPr/>
          </p:nvCxnSpPr>
          <p:spPr>
            <a:xfrm flipH="1" rot="10800000">
              <a:off x="576" y="1728"/>
              <a:ext cx="912" cy="4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8" name="Google Shape;298;p33"/>
            <p:cNvCxnSpPr/>
            <p:nvPr/>
          </p:nvCxnSpPr>
          <p:spPr>
            <a:xfrm rot="10800000">
              <a:off x="816" y="1440"/>
              <a:ext cx="192" cy="91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9" name="Google Shape;299;p33"/>
            <p:cNvCxnSpPr/>
            <p:nvPr/>
          </p:nvCxnSpPr>
          <p:spPr>
            <a:xfrm flipH="1" rot="10800000">
              <a:off x="1008" y="1536"/>
              <a:ext cx="192" cy="816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0" name="Google Shape;300;p33"/>
            <p:cNvCxnSpPr/>
            <p:nvPr/>
          </p:nvCxnSpPr>
          <p:spPr>
            <a:xfrm flipH="1" rot="10800000">
              <a:off x="528" y="1728"/>
              <a:ext cx="960" cy="48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1" name="Google Shape;301;p33"/>
            <p:cNvSpPr/>
            <p:nvPr/>
          </p:nvSpPr>
          <p:spPr>
            <a:xfrm>
              <a:off x="720" y="1344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912" y="2256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432" y="1680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1104" y="1440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1296" y="2064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1392" y="1632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480" y="2112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33"/>
            <p:cNvSpPr txBox="1"/>
            <p:nvPr/>
          </p:nvSpPr>
          <p:spPr>
            <a:xfrm>
              <a:off x="489" y="2736"/>
              <a:ext cx="716" cy="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IN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completely</a:t>
              </a:r>
              <a:br>
                <a:rPr i="1" lang="en-IN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i="1" lang="en-IN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connected</a:t>
              </a:r>
              <a:endParaRPr/>
            </a:p>
          </p:txBody>
        </p:sp>
      </p:grpSp>
      <p:grpSp>
        <p:nvGrpSpPr>
          <p:cNvPr id="309" name="Google Shape;309;p33"/>
          <p:cNvGrpSpPr/>
          <p:nvPr/>
        </p:nvGrpSpPr>
        <p:grpSpPr>
          <a:xfrm>
            <a:off x="4004734" y="2057401"/>
            <a:ext cx="3005666" cy="3573463"/>
            <a:chOff x="1892" y="1296"/>
            <a:chExt cx="1420" cy="2251"/>
          </a:xfrm>
        </p:grpSpPr>
        <p:sp>
          <p:nvSpPr>
            <p:cNvPr id="310" name="Google Shape;310;p33"/>
            <p:cNvSpPr/>
            <p:nvPr/>
          </p:nvSpPr>
          <p:spPr>
            <a:xfrm>
              <a:off x="2160" y="2544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1" name="Google Shape;311;p33"/>
            <p:cNvCxnSpPr/>
            <p:nvPr/>
          </p:nvCxnSpPr>
          <p:spPr>
            <a:xfrm flipH="1" rot="10800000">
              <a:off x="2256" y="2112"/>
              <a:ext cx="288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sp>
          <p:nvSpPr>
            <p:cNvPr id="312" name="Google Shape;312;p33"/>
            <p:cNvSpPr/>
            <p:nvPr/>
          </p:nvSpPr>
          <p:spPr>
            <a:xfrm>
              <a:off x="2448" y="1920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2544" y="2544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2976" y="2544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2832" y="1920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2304" y="1296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2688" y="1296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3120" y="1296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9" name="Google Shape;319;p33"/>
            <p:cNvCxnSpPr/>
            <p:nvPr/>
          </p:nvCxnSpPr>
          <p:spPr>
            <a:xfrm rot="10800000">
              <a:off x="2544" y="2112"/>
              <a:ext cx="96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20" name="Google Shape;320;p33"/>
            <p:cNvCxnSpPr/>
            <p:nvPr/>
          </p:nvCxnSpPr>
          <p:spPr>
            <a:xfrm flipH="1" rot="10800000">
              <a:off x="2640" y="2112"/>
              <a:ext cx="288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21" name="Google Shape;321;p33"/>
            <p:cNvCxnSpPr/>
            <p:nvPr/>
          </p:nvCxnSpPr>
          <p:spPr>
            <a:xfrm rot="10800000">
              <a:off x="2928" y="2112"/>
              <a:ext cx="144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22" name="Google Shape;322;p33"/>
            <p:cNvCxnSpPr/>
            <p:nvPr/>
          </p:nvCxnSpPr>
          <p:spPr>
            <a:xfrm rot="10800000">
              <a:off x="2544" y="2112"/>
              <a:ext cx="528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23" name="Google Shape;323;p33"/>
            <p:cNvCxnSpPr/>
            <p:nvPr/>
          </p:nvCxnSpPr>
          <p:spPr>
            <a:xfrm flipH="1" rot="10800000">
              <a:off x="2256" y="2112"/>
              <a:ext cx="672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24" name="Google Shape;324;p33"/>
            <p:cNvCxnSpPr/>
            <p:nvPr/>
          </p:nvCxnSpPr>
          <p:spPr>
            <a:xfrm rot="10800000">
              <a:off x="2400" y="1488"/>
              <a:ext cx="144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25" name="Google Shape;325;p33"/>
            <p:cNvCxnSpPr/>
            <p:nvPr/>
          </p:nvCxnSpPr>
          <p:spPr>
            <a:xfrm flipH="1" rot="10800000">
              <a:off x="2544" y="1488"/>
              <a:ext cx="240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26" name="Google Shape;326;p33"/>
            <p:cNvCxnSpPr/>
            <p:nvPr/>
          </p:nvCxnSpPr>
          <p:spPr>
            <a:xfrm flipH="1" rot="10800000">
              <a:off x="2544" y="1488"/>
              <a:ext cx="672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27" name="Google Shape;327;p33"/>
            <p:cNvCxnSpPr/>
            <p:nvPr/>
          </p:nvCxnSpPr>
          <p:spPr>
            <a:xfrm flipH="1" rot="10800000">
              <a:off x="2928" y="1488"/>
              <a:ext cx="288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28" name="Google Shape;328;p33"/>
            <p:cNvCxnSpPr/>
            <p:nvPr/>
          </p:nvCxnSpPr>
          <p:spPr>
            <a:xfrm rot="10800000">
              <a:off x="2784" y="1488"/>
              <a:ext cx="144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29" name="Google Shape;329;p33"/>
            <p:cNvCxnSpPr/>
            <p:nvPr/>
          </p:nvCxnSpPr>
          <p:spPr>
            <a:xfrm rot="10800000">
              <a:off x="2400" y="1488"/>
              <a:ext cx="528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sp>
          <p:nvSpPr>
            <p:cNvPr id="330" name="Google Shape;330;p33"/>
            <p:cNvSpPr txBox="1"/>
            <p:nvPr/>
          </p:nvSpPr>
          <p:spPr>
            <a:xfrm>
              <a:off x="1892" y="3024"/>
              <a:ext cx="1186" cy="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IN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feedforward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IN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(directed, a-cyclic)</a:t>
              </a:r>
              <a:endParaRPr/>
            </a:p>
          </p:txBody>
        </p:sp>
      </p:grpSp>
      <p:grpSp>
        <p:nvGrpSpPr>
          <p:cNvPr id="331" name="Google Shape;331;p33"/>
          <p:cNvGrpSpPr/>
          <p:nvPr/>
        </p:nvGrpSpPr>
        <p:grpSpPr>
          <a:xfrm>
            <a:off x="7622118" y="1992846"/>
            <a:ext cx="3249083" cy="3526892"/>
            <a:chOff x="3601" y="1255"/>
            <a:chExt cx="1535" cy="2222"/>
          </a:xfrm>
        </p:grpSpPr>
        <p:cxnSp>
          <p:nvCxnSpPr>
            <p:cNvPr id="332" name="Google Shape;332;p33"/>
            <p:cNvCxnSpPr/>
            <p:nvPr/>
          </p:nvCxnSpPr>
          <p:spPr>
            <a:xfrm flipH="1" rot="10800000">
              <a:off x="4464" y="2112"/>
              <a:ext cx="288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33" name="Google Shape;333;p33"/>
            <p:cNvCxnSpPr/>
            <p:nvPr/>
          </p:nvCxnSpPr>
          <p:spPr>
            <a:xfrm rot="10800000">
              <a:off x="4752" y="2112"/>
              <a:ext cx="144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34" name="Google Shape;334;p33"/>
            <p:cNvCxnSpPr/>
            <p:nvPr/>
          </p:nvCxnSpPr>
          <p:spPr>
            <a:xfrm flipH="1" rot="10800000">
              <a:off x="4080" y="2112"/>
              <a:ext cx="672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35" name="Google Shape;335;p33"/>
            <p:cNvCxnSpPr/>
            <p:nvPr/>
          </p:nvCxnSpPr>
          <p:spPr>
            <a:xfrm flipH="1" rot="10800000">
              <a:off x="4368" y="1488"/>
              <a:ext cx="240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36" name="Google Shape;336;p33"/>
            <p:cNvCxnSpPr/>
            <p:nvPr/>
          </p:nvCxnSpPr>
          <p:spPr>
            <a:xfrm flipH="1" rot="10800000">
              <a:off x="4368" y="1488"/>
              <a:ext cx="672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37" name="Google Shape;337;p33"/>
            <p:cNvCxnSpPr/>
            <p:nvPr/>
          </p:nvCxnSpPr>
          <p:spPr>
            <a:xfrm flipH="1" rot="10800000">
              <a:off x="4752" y="1488"/>
              <a:ext cx="288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38" name="Google Shape;338;p33"/>
            <p:cNvCxnSpPr/>
            <p:nvPr/>
          </p:nvCxnSpPr>
          <p:spPr>
            <a:xfrm rot="10800000">
              <a:off x="4608" y="1488"/>
              <a:ext cx="144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sp>
          <p:nvSpPr>
            <p:cNvPr id="339" name="Google Shape;339;p33"/>
            <p:cNvSpPr/>
            <p:nvPr/>
          </p:nvSpPr>
          <p:spPr>
            <a:xfrm rot="-3218701">
              <a:off x="4308" y="1308"/>
              <a:ext cx="240" cy="216"/>
            </a:xfrm>
            <a:custGeom>
              <a:rect b="b" l="l" r="r" t="t"/>
              <a:pathLst>
                <a:path extrusionOk="0" h="21600" w="21600">
                  <a:moveTo>
                    <a:pt x="21483" y="10800"/>
                  </a:moveTo>
                  <a:cubicBezTo>
                    <a:pt x="21483" y="4899"/>
                    <a:pt x="16700" y="117"/>
                    <a:pt x="10800" y="117"/>
                  </a:cubicBezTo>
                  <a:cubicBezTo>
                    <a:pt x="4899" y="117"/>
                    <a:pt x="117" y="4899"/>
                    <a:pt x="117" y="10800"/>
                  </a:cubicBezTo>
                  <a:cubicBezTo>
                    <a:pt x="117" y="16700"/>
                    <a:pt x="4899" y="21483"/>
                    <a:pt x="10800" y="21483"/>
                  </a:cubicBezTo>
                  <a:cubicBezTo>
                    <a:pt x="14627" y="21483"/>
                    <a:pt x="18162" y="19435"/>
                    <a:pt x="20066" y="16115"/>
                  </a:cubicBezTo>
                  <a:lnTo>
                    <a:pt x="20167" y="16174"/>
                  </a:lnTo>
                  <a:cubicBezTo>
                    <a:pt x="18242" y="19530"/>
                    <a:pt x="14669" y="21599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21542" y="13559"/>
                  </a:lnTo>
                  <a:lnTo>
                    <a:pt x="18783" y="10800"/>
                  </a:lnTo>
                  <a:lnTo>
                    <a:pt x="21483" y="10800"/>
                  </a:lnTo>
                  <a:close/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3"/>
            <p:cNvSpPr/>
            <p:nvPr/>
          </p:nvSpPr>
          <p:spPr>
            <a:xfrm rot="-3218701">
              <a:off x="4740" y="1308"/>
              <a:ext cx="240" cy="216"/>
            </a:xfrm>
            <a:custGeom>
              <a:rect b="b" l="l" r="r" t="t"/>
              <a:pathLst>
                <a:path extrusionOk="0" h="21600" w="21600">
                  <a:moveTo>
                    <a:pt x="21483" y="10800"/>
                  </a:moveTo>
                  <a:cubicBezTo>
                    <a:pt x="21483" y="4899"/>
                    <a:pt x="16700" y="117"/>
                    <a:pt x="10800" y="117"/>
                  </a:cubicBezTo>
                  <a:cubicBezTo>
                    <a:pt x="4899" y="117"/>
                    <a:pt x="117" y="4899"/>
                    <a:pt x="117" y="10800"/>
                  </a:cubicBezTo>
                  <a:cubicBezTo>
                    <a:pt x="117" y="16700"/>
                    <a:pt x="4899" y="21483"/>
                    <a:pt x="10800" y="21483"/>
                  </a:cubicBezTo>
                  <a:cubicBezTo>
                    <a:pt x="14627" y="21483"/>
                    <a:pt x="18162" y="19435"/>
                    <a:pt x="20066" y="16115"/>
                  </a:cubicBezTo>
                  <a:lnTo>
                    <a:pt x="20167" y="16174"/>
                  </a:lnTo>
                  <a:cubicBezTo>
                    <a:pt x="18242" y="19530"/>
                    <a:pt x="14669" y="21599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21542" y="13559"/>
                  </a:lnTo>
                  <a:lnTo>
                    <a:pt x="18783" y="10800"/>
                  </a:lnTo>
                  <a:lnTo>
                    <a:pt x="21483" y="10800"/>
                  </a:lnTo>
                  <a:close/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3"/>
            <p:cNvSpPr/>
            <p:nvPr/>
          </p:nvSpPr>
          <p:spPr>
            <a:xfrm rot="-3218701">
              <a:off x="4452" y="1932"/>
              <a:ext cx="240" cy="216"/>
            </a:xfrm>
            <a:custGeom>
              <a:rect b="b" l="l" r="r" t="t"/>
              <a:pathLst>
                <a:path extrusionOk="0" h="21600" w="21600">
                  <a:moveTo>
                    <a:pt x="21483" y="10800"/>
                  </a:moveTo>
                  <a:cubicBezTo>
                    <a:pt x="21483" y="4899"/>
                    <a:pt x="16700" y="117"/>
                    <a:pt x="10800" y="117"/>
                  </a:cubicBezTo>
                  <a:cubicBezTo>
                    <a:pt x="4899" y="117"/>
                    <a:pt x="117" y="4899"/>
                    <a:pt x="117" y="10800"/>
                  </a:cubicBezTo>
                  <a:cubicBezTo>
                    <a:pt x="117" y="16700"/>
                    <a:pt x="4899" y="21483"/>
                    <a:pt x="10800" y="21483"/>
                  </a:cubicBezTo>
                  <a:cubicBezTo>
                    <a:pt x="14627" y="21483"/>
                    <a:pt x="18162" y="19435"/>
                    <a:pt x="20066" y="16115"/>
                  </a:cubicBezTo>
                  <a:lnTo>
                    <a:pt x="20167" y="16174"/>
                  </a:lnTo>
                  <a:cubicBezTo>
                    <a:pt x="18242" y="19530"/>
                    <a:pt x="14669" y="21599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21542" y="13559"/>
                  </a:lnTo>
                  <a:lnTo>
                    <a:pt x="18783" y="10800"/>
                  </a:lnTo>
                  <a:lnTo>
                    <a:pt x="21483" y="10800"/>
                  </a:lnTo>
                  <a:close/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3"/>
            <p:cNvSpPr/>
            <p:nvPr/>
          </p:nvSpPr>
          <p:spPr>
            <a:xfrm rot="-3218701">
              <a:off x="3876" y="1308"/>
              <a:ext cx="240" cy="216"/>
            </a:xfrm>
            <a:custGeom>
              <a:rect b="b" l="l" r="r" t="t"/>
              <a:pathLst>
                <a:path extrusionOk="0" h="21600" w="21600">
                  <a:moveTo>
                    <a:pt x="21483" y="10800"/>
                  </a:moveTo>
                  <a:cubicBezTo>
                    <a:pt x="21483" y="4899"/>
                    <a:pt x="16700" y="117"/>
                    <a:pt x="10800" y="117"/>
                  </a:cubicBezTo>
                  <a:cubicBezTo>
                    <a:pt x="4899" y="117"/>
                    <a:pt x="117" y="4899"/>
                    <a:pt x="117" y="10800"/>
                  </a:cubicBezTo>
                  <a:cubicBezTo>
                    <a:pt x="117" y="16700"/>
                    <a:pt x="4899" y="21483"/>
                    <a:pt x="10800" y="21483"/>
                  </a:cubicBezTo>
                  <a:cubicBezTo>
                    <a:pt x="14627" y="21483"/>
                    <a:pt x="18162" y="19435"/>
                    <a:pt x="20066" y="16115"/>
                  </a:cubicBezTo>
                  <a:lnTo>
                    <a:pt x="20167" y="16174"/>
                  </a:lnTo>
                  <a:cubicBezTo>
                    <a:pt x="18242" y="19530"/>
                    <a:pt x="14669" y="21599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21542" y="13559"/>
                  </a:lnTo>
                  <a:lnTo>
                    <a:pt x="18783" y="10800"/>
                  </a:lnTo>
                  <a:lnTo>
                    <a:pt x="21483" y="10800"/>
                  </a:lnTo>
                  <a:close/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3"/>
            <p:cNvSpPr/>
            <p:nvPr/>
          </p:nvSpPr>
          <p:spPr>
            <a:xfrm rot="-3218701">
              <a:off x="4020" y="1932"/>
              <a:ext cx="240" cy="216"/>
            </a:xfrm>
            <a:custGeom>
              <a:rect b="b" l="l" r="r" t="t"/>
              <a:pathLst>
                <a:path extrusionOk="0" h="21600" w="21600">
                  <a:moveTo>
                    <a:pt x="21483" y="10800"/>
                  </a:moveTo>
                  <a:cubicBezTo>
                    <a:pt x="21483" y="4899"/>
                    <a:pt x="16700" y="117"/>
                    <a:pt x="10800" y="117"/>
                  </a:cubicBezTo>
                  <a:cubicBezTo>
                    <a:pt x="4899" y="117"/>
                    <a:pt x="117" y="4899"/>
                    <a:pt x="117" y="10800"/>
                  </a:cubicBezTo>
                  <a:cubicBezTo>
                    <a:pt x="117" y="16700"/>
                    <a:pt x="4899" y="21483"/>
                    <a:pt x="10800" y="21483"/>
                  </a:cubicBezTo>
                  <a:cubicBezTo>
                    <a:pt x="14627" y="21483"/>
                    <a:pt x="18162" y="19435"/>
                    <a:pt x="20066" y="16115"/>
                  </a:cubicBezTo>
                  <a:lnTo>
                    <a:pt x="20167" y="16174"/>
                  </a:lnTo>
                  <a:cubicBezTo>
                    <a:pt x="18242" y="19530"/>
                    <a:pt x="14669" y="21599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21542" y="13559"/>
                  </a:lnTo>
                  <a:lnTo>
                    <a:pt x="18783" y="10800"/>
                  </a:lnTo>
                  <a:lnTo>
                    <a:pt x="21483" y="10800"/>
                  </a:lnTo>
                  <a:close/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4" name="Google Shape;344;p33"/>
            <p:cNvCxnSpPr/>
            <p:nvPr/>
          </p:nvCxnSpPr>
          <p:spPr>
            <a:xfrm rot="10800000">
              <a:off x="4320" y="2112"/>
              <a:ext cx="576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45" name="Google Shape;345;p33"/>
            <p:cNvCxnSpPr/>
            <p:nvPr/>
          </p:nvCxnSpPr>
          <p:spPr>
            <a:xfrm rot="10800000">
              <a:off x="4320" y="2112"/>
              <a:ext cx="144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46" name="Google Shape;346;p33"/>
            <p:cNvCxnSpPr/>
            <p:nvPr/>
          </p:nvCxnSpPr>
          <p:spPr>
            <a:xfrm flipH="1" rot="10800000">
              <a:off x="4080" y="2112"/>
              <a:ext cx="240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47" name="Google Shape;347;p33"/>
            <p:cNvCxnSpPr/>
            <p:nvPr/>
          </p:nvCxnSpPr>
          <p:spPr>
            <a:xfrm rot="10800000">
              <a:off x="4176" y="1488"/>
              <a:ext cx="144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48" name="Google Shape;348;p33"/>
            <p:cNvCxnSpPr/>
            <p:nvPr/>
          </p:nvCxnSpPr>
          <p:spPr>
            <a:xfrm rot="10800000">
              <a:off x="4176" y="1488"/>
              <a:ext cx="576" cy="4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sp>
          <p:nvSpPr>
            <p:cNvPr id="349" name="Google Shape;349;p33"/>
            <p:cNvSpPr/>
            <p:nvPr/>
          </p:nvSpPr>
          <p:spPr>
            <a:xfrm>
              <a:off x="3984" y="2544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4224" y="1920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4368" y="2544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4800" y="2544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4656" y="1920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4080" y="1296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4512" y="1296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4944" y="1296"/>
              <a:ext cx="192" cy="19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3"/>
            <p:cNvSpPr txBox="1"/>
            <p:nvPr/>
          </p:nvSpPr>
          <p:spPr>
            <a:xfrm>
              <a:off x="3601" y="2954"/>
              <a:ext cx="1430" cy="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IN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recurrent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IN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(feedback connections)</a:t>
              </a:r>
              <a:endParaRPr/>
            </a:p>
          </p:txBody>
        </p:sp>
      </p:grpSp>
      <p:pic>
        <p:nvPicPr>
          <p:cNvPr descr="E:\Classes\CSE 599\Spring99\Slides\Week6\Figures\elmannew.gif" id="358" name="Google Shape;3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6367" y="1885951"/>
            <a:ext cx="4330700" cy="2887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013" y="191069"/>
            <a:ext cx="11341288" cy="6441743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4"/>
          <p:cNvSpPr/>
          <p:nvPr/>
        </p:nvSpPr>
        <p:spPr>
          <a:xfrm>
            <a:off x="2109624" y="760441"/>
            <a:ext cx="657552" cy="36933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4.4.3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7546"/>
            <a:ext cx="11791665" cy="653045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6"/>
          <p:cNvSpPr/>
          <p:nvPr/>
        </p:nvSpPr>
        <p:spPr>
          <a:xfrm>
            <a:off x="1624872" y="815032"/>
            <a:ext cx="835485" cy="36933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4.4.3.1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069" y="0"/>
            <a:ext cx="1170977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54600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9"/>
          <p:cNvSpPr/>
          <p:nvPr/>
        </p:nvSpPr>
        <p:spPr>
          <a:xfrm>
            <a:off x="1624871" y="391952"/>
            <a:ext cx="835485" cy="36933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4.4.3.2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623111" y="3318570"/>
            <a:ext cx="8915400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NNs can be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- </a:t>
            </a: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Biological 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- </a:t>
            </a:r>
            <a:r>
              <a:rPr b="1" lang="en-IN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Artificial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models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Desire to produce </a:t>
            </a:r>
            <a:r>
              <a:rPr lang="en-IN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artificial systems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capable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sophisticated computations </a:t>
            </a:r>
            <a:r>
              <a:rPr lang="en-IN" sz="2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similar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the human brain.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573024" y="1070670"/>
            <a:ext cx="11008893" cy="2251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ANNs  are computational models which work similar to the functioning of a human nervous system. There are several kinds of ANNs. These type of networks are implemented based on the mathematical operations and a set of parameters required to determine the output.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1187116" y="87647"/>
            <a:ext cx="7152212" cy="619489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Calibri"/>
              <a:buNone/>
            </a:pPr>
            <a:r>
              <a:rPr b="1" i="0" lang="en-IN" sz="4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Artificial Neural Networks (ANNs)</a:t>
            </a:r>
            <a:endParaRPr b="1" i="0" sz="4400" u="none" cap="none" strike="noStrike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2"/>
          <p:cNvSpPr/>
          <p:nvPr/>
        </p:nvSpPr>
        <p:spPr>
          <a:xfrm>
            <a:off x="227483" y="643638"/>
            <a:ext cx="835485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4.4.3.3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558" y="313899"/>
            <a:ext cx="11013743" cy="623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602" y="1"/>
            <a:ext cx="119053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4"/>
          <p:cNvSpPr/>
          <p:nvPr/>
        </p:nvSpPr>
        <p:spPr>
          <a:xfrm>
            <a:off x="1215439" y="623964"/>
            <a:ext cx="835485" cy="36933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4.4.3.3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392167" cy="6687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256" y="477671"/>
            <a:ext cx="11450466" cy="619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603" y="354842"/>
            <a:ext cx="11395881" cy="6114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607" y="796831"/>
            <a:ext cx="10919103" cy="188699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8"/>
          <p:cNvSpPr/>
          <p:nvPr/>
        </p:nvSpPr>
        <p:spPr>
          <a:xfrm>
            <a:off x="1447965" y="1006101"/>
            <a:ext cx="479618" cy="36933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8"/>
          <p:cNvSpPr/>
          <p:nvPr/>
        </p:nvSpPr>
        <p:spPr>
          <a:xfrm>
            <a:off x="498764" y="2774015"/>
            <a:ext cx="11198431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a typical multilayer network and decision surface is depicted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Figure </a:t>
            </a: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4.5. Here the speech recognition task involves distinguishing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among 10 possible vowels, all spoken in the context of "h-d" (i.e., "hid," "had,"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"head," "hood," etc.). The input speech signal is represented by two numerical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 obtained from a spectral analysis of the sound, allowing us to easily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visualize the decision surface over the two-dimensional instance space. As shown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figure, it is possible for the multilayer network to represent highly nonlinear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surfaces that are much more expressive than the linear decision surfaces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single units shown earlier in Figure </a:t>
            </a: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4.3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392" y="178130"/>
            <a:ext cx="10996550" cy="6246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/>
        </p:nvSpPr>
        <p:spPr>
          <a:xfrm>
            <a:off x="2902424" y="494731"/>
            <a:ext cx="5340824" cy="641350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Brain vs Digital Computers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592540" y="1711657"/>
            <a:ext cx="891540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Computers require hundreds of cycles to simulate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a firing of a neuron.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The brain can fire all the neurons in a single step.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IN" sz="2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Parallelism</a:t>
            </a:r>
            <a:endParaRPr sz="2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Serial computers require billions of cycles to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perform some tasks but the brain takes </a:t>
            </a:r>
            <a:r>
              <a:rPr b="1" lang="en-IN" sz="2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less than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a second.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e.g. </a:t>
            </a:r>
            <a:r>
              <a:rPr lang="en-IN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Face Recognition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915356" y="3669475"/>
            <a:ext cx="533400" cy="152400"/>
          </a:xfrm>
          <a:prstGeom prst="chevron">
            <a:avLst>
              <a:gd fmla="val 875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5915" y="196614"/>
            <a:ext cx="3646085" cy="2191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684" y="382138"/>
            <a:ext cx="9353479" cy="52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0"/>
          <p:cNvSpPr/>
          <p:nvPr/>
        </p:nvSpPr>
        <p:spPr>
          <a:xfrm>
            <a:off x="2133375" y="643638"/>
            <a:ext cx="657552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4.5.1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773" y="177421"/>
            <a:ext cx="11573302" cy="6680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012" y="163773"/>
            <a:ext cx="11423176" cy="64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2"/>
          <p:cNvSpPr/>
          <p:nvPr/>
        </p:nvSpPr>
        <p:spPr>
          <a:xfrm>
            <a:off x="1717739" y="714890"/>
            <a:ext cx="657552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4.5.2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92" y="341194"/>
            <a:ext cx="10877264" cy="631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263" y="252483"/>
            <a:ext cx="10331355" cy="6605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194" y="286603"/>
            <a:ext cx="10454185" cy="6318913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5"/>
          <p:cNvSpPr/>
          <p:nvPr/>
        </p:nvSpPr>
        <p:spPr>
          <a:xfrm>
            <a:off x="1242725" y="619887"/>
            <a:ext cx="657552" cy="369332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4.5.3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603" y="368490"/>
            <a:ext cx="11905397" cy="6489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546" y="272955"/>
            <a:ext cx="11464121" cy="6182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842" y="218365"/>
            <a:ext cx="11327642" cy="6359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684" y="545910"/>
            <a:ext cx="10590662" cy="4354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00087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9889" y="3411941"/>
            <a:ext cx="6410325" cy="3446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557" y="204716"/>
            <a:ext cx="10822675" cy="642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490" y="341194"/>
            <a:ext cx="11000095" cy="616878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1"/>
          <p:cNvSpPr/>
          <p:nvPr/>
        </p:nvSpPr>
        <p:spPr>
          <a:xfrm>
            <a:off x="1177313" y="750516"/>
            <a:ext cx="479618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61"/>
          <p:cNvSpPr/>
          <p:nvPr/>
        </p:nvSpPr>
        <p:spPr>
          <a:xfrm>
            <a:off x="898341" y="2068677"/>
            <a:ext cx="657552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4.6.1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392" y="415636"/>
            <a:ext cx="1059279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332" y="409433"/>
            <a:ext cx="10617958" cy="510554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3"/>
          <p:cNvSpPr/>
          <p:nvPr/>
        </p:nvSpPr>
        <p:spPr>
          <a:xfrm>
            <a:off x="292699" y="584262"/>
            <a:ext cx="657552" cy="36933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4.6.2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376" y="245660"/>
            <a:ext cx="10972800" cy="637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4"/>
          <p:cNvSpPr/>
          <p:nvPr/>
        </p:nvSpPr>
        <p:spPr>
          <a:xfrm>
            <a:off x="0" y="501134"/>
            <a:ext cx="657552" cy="36933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4.6.3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955" y="545910"/>
            <a:ext cx="11245755" cy="585489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5"/>
          <p:cNvSpPr/>
          <p:nvPr/>
        </p:nvSpPr>
        <p:spPr>
          <a:xfrm>
            <a:off x="399578" y="263627"/>
            <a:ext cx="657552" cy="36933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4.6.4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446" y="327546"/>
            <a:ext cx="10208524" cy="6530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785" y="259308"/>
            <a:ext cx="10836321" cy="637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275" y="600501"/>
            <a:ext cx="9867331" cy="563652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8"/>
          <p:cNvSpPr/>
          <p:nvPr/>
        </p:nvSpPr>
        <p:spPr>
          <a:xfrm>
            <a:off x="660835" y="513009"/>
            <a:ext cx="657552" cy="36933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4.6.5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728" y="259307"/>
            <a:ext cx="10617959" cy="640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024" y="586854"/>
            <a:ext cx="10904561" cy="596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287" y="0"/>
            <a:ext cx="9867331" cy="6141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900" y="504968"/>
            <a:ext cx="10672548" cy="6114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93" y="518615"/>
            <a:ext cx="10809026" cy="5131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3"/>
          <p:cNvSpPr txBox="1"/>
          <p:nvPr/>
        </p:nvSpPr>
        <p:spPr>
          <a:xfrm>
            <a:off x="679268" y="2886892"/>
            <a:ext cx="1075073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1" sz="4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780" y="0"/>
            <a:ext cx="1023582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2019-03-01T15:36:14Z</dcterms:created>
  <dc:creator>lenovo</dc:creator>
</cp:coreProperties>
</file>